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370" r:id="rId2"/>
    <p:sldId id="371" r:id="rId3"/>
    <p:sldId id="321" r:id="rId4"/>
    <p:sldId id="354" r:id="rId5"/>
    <p:sldId id="373" r:id="rId6"/>
    <p:sldId id="375" r:id="rId7"/>
    <p:sldId id="374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</p:sldIdLst>
  <p:sldSz cx="9144000" cy="5143500" type="screen16x9"/>
  <p:notesSz cx="6858000" cy="9144000"/>
  <p:embeddedFontLst>
    <p:embeddedFont>
      <p:font typeface="나눔고딕 ExtraBold" panose="020B0600000101010101" charset="-127"/>
      <p:bold r:id="rId20"/>
    </p:embeddedFont>
    <p:embeddedFont>
      <p:font typeface="Arial Black" panose="020B0A04020102020204" pitchFamily="34" charset="0"/>
      <p:bold r:id="rId21"/>
    </p:embeddedFont>
    <p:embeddedFont>
      <p:font typeface="Cambria Math" panose="02040503050406030204" pitchFamily="18" charset="0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3465" autoAdjust="0"/>
  </p:normalViewPr>
  <p:slideViewPr>
    <p:cSldViewPr>
      <p:cViewPr varScale="1">
        <p:scale>
          <a:sx n="86" d="100"/>
          <a:sy n="86" d="100"/>
        </p:scale>
        <p:origin x="64" y="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심리학에서 나온 자극</a:t>
            </a:r>
            <a:r>
              <a:rPr lang="en-US" altLang="ko-KR" dirty="0"/>
              <a:t>-</a:t>
            </a:r>
            <a:r>
              <a:rPr lang="ko-KR" altLang="en-US" baseline="0" dirty="0"/>
              <a:t>반응의 이론을 토대로</a:t>
            </a:r>
            <a:r>
              <a:rPr lang="en-US" altLang="ko-KR" baseline="0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04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t>2021-01-16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ethen8181.github.io/machine-learning/recsys/5_warp.html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27784" y="2248227"/>
            <a:ext cx="4065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Collaborative Metric Learning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3283" y="2037497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05485" y="2037497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김기범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47132" y="2048383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3</a:t>
            </a:r>
            <a:r>
              <a:rPr lang="ko-KR" altLang="en-US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주차 발표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25361" y="2643834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268E5998-25FE-4EA1-92D1-7A5931156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299942"/>
            <a:ext cx="1644735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Model Explanation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pic>
        <p:nvPicPr>
          <p:cNvPr id="3" name="그림 2" descr="텍스트, 손목시계, 밤하늘이(가) 표시된 사진&#10;&#10;자동 생성된 설명">
            <a:extLst>
              <a:ext uri="{FF2B5EF4-FFF2-40B4-BE49-F238E27FC236}">
                <a16:creationId xmlns:a16="http://schemas.microsoft.com/office/drawing/2014/main" id="{8D40BD1F-D2B2-47FB-BC7C-FD8037DD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8" y="525485"/>
            <a:ext cx="2419474" cy="67313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79A18C-8291-482E-80AB-3787CCF8508B}"/>
              </a:ext>
            </a:extLst>
          </p:cNvPr>
          <p:cNvCxnSpPr>
            <a:cxnSpLocks/>
          </p:cNvCxnSpPr>
          <p:nvPr/>
        </p:nvCxnSpPr>
        <p:spPr>
          <a:xfrm>
            <a:off x="1145434" y="1198620"/>
            <a:ext cx="64509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5C6D247-893B-44D2-AE0A-CA24A7FD7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12" y="1402123"/>
            <a:ext cx="2844946" cy="673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BD904D-63F9-48C1-8CF1-DEF403AB4B66}"/>
                  </a:ext>
                </a:extLst>
              </p:cNvPr>
              <p:cNvSpPr txBox="1"/>
              <p:nvPr/>
            </p:nvSpPr>
            <p:spPr>
              <a:xfrm>
                <a:off x="539552" y="1944053"/>
                <a:ext cx="2735814" cy="33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/>
                        </m:sSup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300" dirty="0"/>
                  <a:t> </a:t>
                </a:r>
                <a:r>
                  <a:rPr lang="en-US" altLang="ko-KR" sz="1300" dirty="0"/>
                  <a:t>raw feature vector</a:t>
                </a:r>
                <a:endParaRPr lang="ko-KR" altLang="en-US" sz="1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BD904D-63F9-48C1-8CF1-DEF403AB4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44053"/>
                <a:ext cx="2735814" cy="334707"/>
              </a:xfrm>
              <a:prstGeom prst="rect">
                <a:avLst/>
              </a:prstGeom>
              <a:blipFill>
                <a:blip r:embed="rId5"/>
                <a:stretch>
                  <a:fillRect t="-1818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3DB54D-ED41-4964-92AE-617A6ACD25B4}"/>
                  </a:ext>
                </a:extLst>
              </p:cNvPr>
              <p:cNvSpPr txBox="1"/>
              <p:nvPr/>
            </p:nvSpPr>
            <p:spPr>
              <a:xfrm>
                <a:off x="482798" y="2429009"/>
                <a:ext cx="3584656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13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/>
                  <a:t>: </a:t>
                </a:r>
                <a:r>
                  <a:rPr lang="ko-KR" altLang="en-US" sz="1300" dirty="0"/>
                  <a:t> </a:t>
                </a:r>
                <a:r>
                  <a:rPr lang="en-US" altLang="ko-KR" sz="1300" dirty="0"/>
                  <a:t>transformation function</a:t>
                </a:r>
                <a:endParaRPr lang="ko-KR" altLang="en-US" sz="1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3DB54D-ED41-4964-92AE-617A6ACD2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98" y="2429009"/>
                <a:ext cx="3584656" cy="292388"/>
              </a:xfrm>
              <a:prstGeom prst="rect">
                <a:avLst/>
              </a:prstGeom>
              <a:blipFill>
                <a:blip r:embed="rId6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3E27F3-E813-42D7-9DF7-2D991E464C69}"/>
                  </a:ext>
                </a:extLst>
              </p:cNvPr>
              <p:cNvSpPr txBox="1"/>
              <p:nvPr/>
            </p:nvSpPr>
            <p:spPr>
              <a:xfrm>
                <a:off x="482798" y="2921200"/>
                <a:ext cx="3224616" cy="334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3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/>
                        </m:sSup>
                      </m:sub>
                    </m:sSub>
                    <m:r>
                      <a:rPr lang="en-US" altLang="ko-KR" sz="13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300" dirty="0"/>
                  <a:t> </a:t>
                </a:r>
                <a:r>
                  <a:rPr lang="en-US" altLang="ko-KR" sz="1300" dirty="0"/>
                  <a:t>item vector in joint user-item space</a:t>
                </a:r>
                <a:endParaRPr lang="ko-KR" altLang="en-US" sz="13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E3E27F3-E813-42D7-9DF7-2D991E464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98" y="2921200"/>
                <a:ext cx="3224616" cy="334707"/>
              </a:xfrm>
              <a:prstGeom prst="rect">
                <a:avLst/>
              </a:prstGeom>
              <a:blipFill>
                <a:blip r:embed="rId7"/>
                <a:stretch>
                  <a:fillRect t="-1818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2019 TaylorMade Milled Grind 2.0 wedges feature a new raw face design, TPU  insert – GolfWRX">
            <a:extLst>
              <a:ext uri="{FF2B5EF4-FFF2-40B4-BE49-F238E27FC236}">
                <a16:creationId xmlns:a16="http://schemas.microsoft.com/office/drawing/2014/main" id="{19B8BE95-0014-429F-AD37-7B1F82F3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48935"/>
            <a:ext cx="1223963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BDD17FD6-4F01-4941-B15D-876EC73B0670}"/>
              </a:ext>
            </a:extLst>
          </p:cNvPr>
          <p:cNvSpPr/>
          <p:nvPr/>
        </p:nvSpPr>
        <p:spPr>
          <a:xfrm>
            <a:off x="5793358" y="3088553"/>
            <a:ext cx="146794" cy="334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DCDCB8-A856-4785-9BAB-C0EA15E621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05" y="3718047"/>
            <a:ext cx="1130748" cy="1163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58CE5F-809F-4A2F-8149-26F620FFFC80}"/>
              </a:ext>
            </a:extLst>
          </p:cNvPr>
          <p:cNvSpPr txBox="1"/>
          <p:nvPr/>
        </p:nvSpPr>
        <p:spPr>
          <a:xfrm>
            <a:off x="5327997" y="308855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f(x)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CAAFC04-4A14-465D-9F60-46172E59ACBE}"/>
              </a:ext>
            </a:extLst>
          </p:cNvPr>
          <p:cNvSpPr/>
          <p:nvPr/>
        </p:nvSpPr>
        <p:spPr>
          <a:xfrm>
            <a:off x="6228184" y="393990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43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Model Explanation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pic>
        <p:nvPicPr>
          <p:cNvPr id="3" name="그림 2" descr="텍스트, 손목시계, 밤하늘이(가) 표시된 사진&#10;&#10;자동 생성된 설명">
            <a:extLst>
              <a:ext uri="{FF2B5EF4-FFF2-40B4-BE49-F238E27FC236}">
                <a16:creationId xmlns:a16="http://schemas.microsoft.com/office/drawing/2014/main" id="{8D40BD1F-D2B2-47FB-BC7C-FD8037DD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8" y="525485"/>
            <a:ext cx="2419474" cy="67313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79A18C-8291-482E-80AB-3787CCF8508B}"/>
              </a:ext>
            </a:extLst>
          </p:cNvPr>
          <p:cNvCxnSpPr>
            <a:cxnSpLocks/>
          </p:cNvCxnSpPr>
          <p:nvPr/>
        </p:nvCxnSpPr>
        <p:spPr>
          <a:xfrm>
            <a:off x="1145434" y="1198620"/>
            <a:ext cx="64509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5C6D247-893B-44D2-AE0A-CA24A7FD7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12" y="1402123"/>
            <a:ext cx="2844946" cy="673135"/>
          </a:xfrm>
          <a:prstGeom prst="rect">
            <a:avLst/>
          </a:prstGeom>
        </p:spPr>
      </p:pic>
      <p:pic>
        <p:nvPicPr>
          <p:cNvPr id="4" name="그림 3" descr="텍스트, 창문, 클립아트이(가) 표시된 사진&#10;&#10;자동 생성된 설명">
            <a:extLst>
              <a:ext uri="{FF2B5EF4-FFF2-40B4-BE49-F238E27FC236}">
                <a16:creationId xmlns:a16="http://schemas.microsoft.com/office/drawing/2014/main" id="{B64EA5F1-60AB-4E09-98D3-C0030FA37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075258"/>
            <a:ext cx="3352629" cy="1630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439424-968B-4EFC-AE91-7E248BC44751}"/>
              </a:ext>
            </a:extLst>
          </p:cNvPr>
          <p:cNvSpPr txBox="1"/>
          <p:nvPr/>
        </p:nvSpPr>
        <p:spPr>
          <a:xfrm>
            <a:off x="1765437" y="3938862"/>
            <a:ext cx="382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 : Raw Feature vector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E3E470-200E-4F39-907A-A36C1E08C8BD}"/>
              </a:ext>
            </a:extLst>
          </p:cNvPr>
          <p:cNvSpPr txBox="1"/>
          <p:nvPr/>
        </p:nvSpPr>
        <p:spPr>
          <a:xfrm>
            <a:off x="1765437" y="4379112"/>
            <a:ext cx="521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Output : Latent Vector in joint user-item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06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Model Explanation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pic>
        <p:nvPicPr>
          <p:cNvPr id="3" name="그림 2" descr="텍스트, 손목시계, 밤하늘이(가) 표시된 사진&#10;&#10;자동 생성된 설명">
            <a:extLst>
              <a:ext uri="{FF2B5EF4-FFF2-40B4-BE49-F238E27FC236}">
                <a16:creationId xmlns:a16="http://schemas.microsoft.com/office/drawing/2014/main" id="{8D40BD1F-D2B2-47FB-BC7C-FD8037DD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8" y="525485"/>
            <a:ext cx="2419474" cy="67313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79A18C-8291-482E-80AB-3787CCF8508B}"/>
              </a:ext>
            </a:extLst>
          </p:cNvPr>
          <p:cNvCxnSpPr>
            <a:cxnSpLocks/>
          </p:cNvCxnSpPr>
          <p:nvPr/>
        </p:nvCxnSpPr>
        <p:spPr>
          <a:xfrm>
            <a:off x="1145434" y="1198620"/>
            <a:ext cx="64509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E77D95A-16FA-4EF2-AB8E-3CB3795A9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29" y="1342088"/>
            <a:ext cx="2597283" cy="482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F488A5-D780-43B7-9130-3C5E011AA279}"/>
                  </a:ext>
                </a:extLst>
              </p:cNvPr>
              <p:cNvSpPr txBox="1"/>
              <p:nvPr/>
            </p:nvSpPr>
            <p:spPr>
              <a:xfrm>
                <a:off x="3211217" y="2509520"/>
                <a:ext cx="2103653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.4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0.32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</m:mr>
                      <m:mr>
                        <m:e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..</m:t>
                          </m:r>
                        </m:e>
                        <m:e/>
                      </m:mr>
                    </m:m>
                  </m:oMath>
                </a14:m>
                <a:r>
                  <a:rPr lang="en-US" altLang="ko-KR" dirty="0"/>
                  <a:t>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F488A5-D780-43B7-9130-3C5E011AA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17" y="2509520"/>
                <a:ext cx="2103653" cy="730777"/>
              </a:xfrm>
              <a:prstGeom prst="rect">
                <a:avLst/>
              </a:prstGeom>
              <a:blipFill>
                <a:blip r:embed="rId5"/>
                <a:stretch>
                  <a:fillRect r="-5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759E3FB-8FC7-40D0-8FE7-117CFB9F0747}"/>
              </a:ext>
            </a:extLst>
          </p:cNvPr>
          <p:cNvSpPr txBox="1"/>
          <p:nvPr/>
        </p:nvSpPr>
        <p:spPr>
          <a:xfrm>
            <a:off x="3609984" y="2163722"/>
            <a:ext cx="1872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 1        2         3</a:t>
            </a:r>
            <a:endParaRPr lang="ko-KR" altLang="en-US" sz="1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066738-0290-4AB4-BBAA-4D292BD13268}"/>
              </a:ext>
            </a:extLst>
          </p:cNvPr>
          <p:cNvSpPr txBox="1"/>
          <p:nvPr/>
        </p:nvSpPr>
        <p:spPr>
          <a:xfrm>
            <a:off x="3410601" y="2450809"/>
            <a:ext cx="1475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6AA87-0BBE-4015-A95E-77C28C266595}"/>
              </a:ext>
            </a:extLst>
          </p:cNvPr>
          <p:cNvSpPr txBox="1"/>
          <p:nvPr/>
        </p:nvSpPr>
        <p:spPr>
          <a:xfrm>
            <a:off x="1485665" y="3882078"/>
            <a:ext cx="78488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For reducing the correlation between each dimension </a:t>
            </a:r>
            <a:endParaRPr lang="ko-KR" altLang="en-US" sz="2100" dirty="0"/>
          </a:p>
        </p:txBody>
      </p:sp>
    </p:spTree>
    <p:extLst>
      <p:ext uri="{BB962C8B-B14F-4D97-AF65-F5344CB8AC3E}">
        <p14:creationId xmlns:p14="http://schemas.microsoft.com/office/powerpoint/2010/main" val="125821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Model Explanation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pic>
        <p:nvPicPr>
          <p:cNvPr id="3" name="그림 2" descr="텍스트, 손목시계, 밤하늘이(가) 표시된 사진&#10;&#10;자동 생성된 설명">
            <a:extLst>
              <a:ext uri="{FF2B5EF4-FFF2-40B4-BE49-F238E27FC236}">
                <a16:creationId xmlns:a16="http://schemas.microsoft.com/office/drawing/2014/main" id="{8D40BD1F-D2B2-47FB-BC7C-FD8037DD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8" y="525485"/>
            <a:ext cx="2419474" cy="67313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79A18C-8291-482E-80AB-3787CCF8508B}"/>
              </a:ext>
            </a:extLst>
          </p:cNvPr>
          <p:cNvCxnSpPr>
            <a:cxnSpLocks/>
          </p:cNvCxnSpPr>
          <p:nvPr/>
        </p:nvCxnSpPr>
        <p:spPr>
          <a:xfrm>
            <a:off x="1145434" y="1198620"/>
            <a:ext cx="64509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A6AA87-0BBE-4015-A95E-77C28C266595}"/>
              </a:ext>
            </a:extLst>
          </p:cNvPr>
          <p:cNvSpPr txBox="1"/>
          <p:nvPr/>
        </p:nvSpPr>
        <p:spPr>
          <a:xfrm>
            <a:off x="2555776" y="3826629"/>
            <a:ext cx="4264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For robustness of learned Metric</a:t>
            </a:r>
            <a:endParaRPr lang="ko-KR" altLang="en-US" sz="21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B8E4B386-FD81-4CCE-AB34-6D54036B2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509" y="1820312"/>
            <a:ext cx="2368672" cy="4064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02E5C4-4112-41B5-AC5E-3C674B6845C8}"/>
              </a:ext>
            </a:extLst>
          </p:cNvPr>
          <p:cNvSpPr txBox="1"/>
          <p:nvPr/>
        </p:nvSpPr>
        <p:spPr>
          <a:xfrm>
            <a:off x="6516216" y="163564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r=1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8E1BDA6-C937-4AEB-B558-3084F0632F39}"/>
              </a:ext>
            </a:extLst>
          </p:cNvPr>
          <p:cNvGrpSpPr/>
          <p:nvPr/>
        </p:nvGrpSpPr>
        <p:grpSpPr>
          <a:xfrm>
            <a:off x="3920117" y="1347614"/>
            <a:ext cx="2368672" cy="2084216"/>
            <a:chOff x="3923928" y="1471732"/>
            <a:chExt cx="2749691" cy="242582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93FD5A-D828-4537-952C-A8AA3D24A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1471732"/>
              <a:ext cx="2749691" cy="2425825"/>
            </a:xfrm>
            <a:prstGeom prst="rect">
              <a:avLst/>
            </a:prstGeom>
          </p:spPr>
        </p:pic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52053E8-31B7-41D1-B998-0FAEB3F06C62}"/>
                </a:ext>
              </a:extLst>
            </p:cNvPr>
            <p:cNvSpPr/>
            <p:nvPr/>
          </p:nvSpPr>
          <p:spPr>
            <a:xfrm>
              <a:off x="5510952" y="2067351"/>
              <a:ext cx="69160" cy="723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EEBB705-16FB-48BA-9002-49A1D44A72A2}"/>
                </a:ext>
              </a:extLst>
            </p:cNvPr>
            <p:cNvSpPr/>
            <p:nvPr/>
          </p:nvSpPr>
          <p:spPr>
            <a:xfrm>
              <a:off x="4959164" y="3147471"/>
              <a:ext cx="69160" cy="723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AA4E9F82-5AB4-43B0-B440-054ED8098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38" y="2239769"/>
            <a:ext cx="1301817" cy="36831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C825D7E-8B3B-475E-B3CC-44F6E53A7AFE}"/>
              </a:ext>
            </a:extLst>
          </p:cNvPr>
          <p:cNvGrpSpPr/>
          <p:nvPr/>
        </p:nvGrpSpPr>
        <p:grpSpPr>
          <a:xfrm>
            <a:off x="5104453" y="2387590"/>
            <a:ext cx="2378394" cy="547873"/>
            <a:chOff x="5104453" y="2387590"/>
            <a:chExt cx="2378394" cy="54787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CD007E2-0650-4D96-ADCB-F34EAB73E5BD}"/>
                </a:ext>
              </a:extLst>
            </p:cNvPr>
            <p:cNvSpPr/>
            <p:nvPr/>
          </p:nvSpPr>
          <p:spPr>
            <a:xfrm>
              <a:off x="7308304" y="2849534"/>
              <a:ext cx="72008" cy="859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DABCE2-0E1B-4218-AF9B-D0DD413A756B}"/>
                </a:ext>
              </a:extLst>
            </p:cNvPr>
            <p:cNvSpPr txBox="1"/>
            <p:nvPr/>
          </p:nvSpPr>
          <p:spPr>
            <a:xfrm>
              <a:off x="7205768" y="2476079"/>
              <a:ext cx="277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v</a:t>
              </a:r>
              <a:endParaRPr lang="ko-KR" altLang="en-US" dirty="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037151B-776C-409C-858C-9742CD6820D9}"/>
                </a:ext>
              </a:extLst>
            </p:cNvPr>
            <p:cNvCxnSpPr>
              <a:endCxn id="34" idx="2"/>
            </p:cNvCxnSpPr>
            <p:nvPr/>
          </p:nvCxnSpPr>
          <p:spPr>
            <a:xfrm>
              <a:off x="5104453" y="2387590"/>
              <a:ext cx="2203851" cy="5049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011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Comparing to MF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A59212-0101-4918-AAA8-3E98A7CD972D}"/>
                  </a:ext>
                </a:extLst>
              </p:cNvPr>
              <p:cNvSpPr txBox="1"/>
              <p:nvPr/>
            </p:nvSpPr>
            <p:spPr>
              <a:xfrm>
                <a:off x="1076829" y="1968100"/>
                <a:ext cx="5688632" cy="428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Matrix Factorization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/>
                        </m:sSup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•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/>
                        </m:sSup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A59212-0101-4918-AAA8-3E98A7CD9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29" y="1968100"/>
                <a:ext cx="5688632" cy="428066"/>
              </a:xfrm>
              <a:prstGeom prst="rect">
                <a:avLst/>
              </a:prstGeom>
              <a:blipFill>
                <a:blip r:embed="rId3"/>
                <a:stretch>
                  <a:fillRect l="-965" t="-10000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EFBF5E7-EDA7-47DF-AFBD-FBBEE512BE99}"/>
              </a:ext>
            </a:extLst>
          </p:cNvPr>
          <p:cNvSpPr txBox="1"/>
          <p:nvPr/>
        </p:nvSpPr>
        <p:spPr>
          <a:xfrm>
            <a:off x="3203848" y="778762"/>
            <a:ext cx="3294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In terms of Distance</a:t>
            </a:r>
            <a:endParaRPr lang="ko-KR" altLang="en-US" sz="2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FB0217-A3CA-4C1E-9DA8-90850B90FAD3}"/>
              </a:ext>
            </a:extLst>
          </p:cNvPr>
          <p:cNvSpPr txBox="1"/>
          <p:nvPr/>
        </p:nvSpPr>
        <p:spPr>
          <a:xfrm>
            <a:off x="1080102" y="2948618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CML :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EB1A2-CE18-4107-B7F6-850CE5468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06" y="2986768"/>
            <a:ext cx="4108544" cy="12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Comparing to MF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BF5E7-EDA7-47DF-AFBD-FBBEE512BE99}"/>
              </a:ext>
            </a:extLst>
          </p:cNvPr>
          <p:cNvSpPr txBox="1"/>
          <p:nvPr/>
        </p:nvSpPr>
        <p:spPr>
          <a:xfrm>
            <a:off x="3203848" y="778762"/>
            <a:ext cx="3294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In terms of Distance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476F72-3E79-45AC-AD61-BAD26F5C7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31297"/>
            <a:ext cx="4060173" cy="2633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A1A54B-C2A2-422D-A08D-4DFC17EAAE17}"/>
                  </a:ext>
                </a:extLst>
              </p:cNvPr>
              <p:cNvSpPr txBox="1"/>
              <p:nvPr/>
            </p:nvSpPr>
            <p:spPr>
              <a:xfrm>
                <a:off x="5050062" y="2552717"/>
                <a:ext cx="1440160" cy="395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/>
                        </m:sSup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•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/>
                        </m:sSup>
                      </m:sub>
                    </m:sSub>
                  </m:oMath>
                </a14:m>
                <a:r>
                  <a:rPr lang="en-US" altLang="ko-KR" dirty="0"/>
                  <a:t>=0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A1A54B-C2A2-422D-A08D-4DFC17EAA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62" y="2552717"/>
                <a:ext cx="1440160" cy="395236"/>
              </a:xfrm>
              <a:prstGeom prst="rect">
                <a:avLst/>
              </a:prstGeom>
              <a:blipFill>
                <a:blip r:embed="rId4"/>
                <a:stretch>
                  <a:fillRect t="-10769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54971CE-3003-4B8A-9612-7AEC82F5618E}"/>
              </a:ext>
            </a:extLst>
          </p:cNvPr>
          <p:cNvSpPr/>
          <p:nvPr/>
        </p:nvSpPr>
        <p:spPr>
          <a:xfrm>
            <a:off x="6634237" y="2617741"/>
            <a:ext cx="432048" cy="265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1D43C-9461-4934-B5D5-4CD24941CEEB}"/>
              </a:ext>
            </a:extLst>
          </p:cNvPr>
          <p:cNvSpPr txBox="1"/>
          <p:nvPr/>
        </p:nvSpPr>
        <p:spPr>
          <a:xfrm>
            <a:off x="7254586" y="2288669"/>
            <a:ext cx="1907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Triangle Inequality </a:t>
            </a:r>
            <a:r>
              <a:rPr lang="en-US" altLang="ko-KR" dirty="0">
                <a:solidFill>
                  <a:srgbClr val="FF0000"/>
                </a:solidFill>
              </a:rPr>
              <a:t>Violated</a:t>
            </a:r>
            <a:r>
              <a:rPr lang="en-US" altLang="ko-KR" dirty="0"/>
              <a:t>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3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Why CML?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BF5E7-EDA7-47DF-AFBD-FBBEE512BE99}"/>
              </a:ext>
            </a:extLst>
          </p:cNvPr>
          <p:cNvSpPr txBox="1"/>
          <p:nvPr/>
        </p:nvSpPr>
        <p:spPr>
          <a:xfrm>
            <a:off x="3923928" y="782960"/>
            <a:ext cx="3294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Why CML?</a:t>
            </a:r>
            <a:endParaRPr lang="ko-KR" alt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C247B-26EA-4DA0-8847-7C6B47333FFD}"/>
              </a:ext>
            </a:extLst>
          </p:cNvPr>
          <p:cNvSpPr txBox="1"/>
          <p:nvPr/>
        </p:nvSpPr>
        <p:spPr>
          <a:xfrm>
            <a:off x="1115616" y="1491630"/>
            <a:ext cx="621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Capture User’s Preference Well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B4A0F-705B-4A88-99CB-B0E5A81317DB}"/>
              </a:ext>
            </a:extLst>
          </p:cNvPr>
          <p:cNvSpPr txBox="1"/>
          <p:nvPr/>
        </p:nvSpPr>
        <p:spPr>
          <a:xfrm>
            <a:off x="1115616" y="2571750"/>
            <a:ext cx="66878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Capture </a:t>
            </a:r>
            <a:r>
              <a:rPr lang="en-US" altLang="ko-KR" sz="2100" b="1" dirty="0"/>
              <a:t>Unobserved</a:t>
            </a:r>
            <a:r>
              <a:rPr lang="en-US" altLang="ko-KR" dirty="0"/>
              <a:t> item relevant to preferred item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7921D0-FA2A-456C-B191-082F58FF4722}"/>
              </a:ext>
            </a:extLst>
          </p:cNvPr>
          <p:cNvSpPr txBox="1"/>
          <p:nvPr/>
        </p:nvSpPr>
        <p:spPr>
          <a:xfrm>
            <a:off x="1104081" y="3579862"/>
            <a:ext cx="668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Observe the image preference spectrum by 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Discussion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BF5E7-EDA7-47DF-AFBD-FBBEE512BE99}"/>
              </a:ext>
            </a:extLst>
          </p:cNvPr>
          <p:cNvSpPr txBox="1"/>
          <p:nvPr/>
        </p:nvSpPr>
        <p:spPr>
          <a:xfrm>
            <a:off x="3923928" y="782960"/>
            <a:ext cx="3294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Discussion</a:t>
            </a:r>
            <a:endParaRPr lang="ko-KR" alt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C247B-26EA-4DA0-8847-7C6B47333FFD}"/>
              </a:ext>
            </a:extLst>
          </p:cNvPr>
          <p:cNvSpPr txBox="1"/>
          <p:nvPr/>
        </p:nvSpPr>
        <p:spPr>
          <a:xfrm>
            <a:off x="1464374" y="1891906"/>
            <a:ext cx="621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How to model the CML to input user-feature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C2D91-232C-402D-BB96-705E47F45AB5}"/>
              </a:ext>
            </a:extLst>
          </p:cNvPr>
          <p:cNvSpPr txBox="1"/>
          <p:nvPr/>
        </p:nvSpPr>
        <p:spPr>
          <a:xfrm>
            <a:off x="1449902" y="3008462"/>
            <a:ext cx="621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Determine the layer of MLP in consideration of time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2BA4FA-064C-40C3-B660-3E1C653849CA}"/>
              </a:ext>
            </a:extLst>
          </p:cNvPr>
          <p:cNvSpPr txBox="1"/>
          <p:nvPr/>
        </p:nvSpPr>
        <p:spPr>
          <a:xfrm>
            <a:off x="1428230" y="3755241"/>
            <a:ext cx="6765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Integrate explicit feedback with CML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BF1BC2-A5BA-4ADD-AC49-647C601270F6}"/>
              </a:ext>
            </a:extLst>
          </p:cNvPr>
          <p:cNvSpPr txBox="1"/>
          <p:nvPr/>
        </p:nvSpPr>
        <p:spPr>
          <a:xfrm>
            <a:off x="1763688" y="2356299"/>
            <a:ext cx="67655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1-2. With 1 subject, Compare CML to content-based approach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164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5018" y="1430654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Introduction - Flow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5018" y="1862702"/>
            <a:ext cx="12371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Background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505018" y="2294750"/>
            <a:ext cx="17187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Model Explanation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05018" y="2726799"/>
            <a:ext cx="1707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Comparing to MF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88688" y="987574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71791" y="987574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29606" y="987574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52552" y="989797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83968" y="987574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71791" y="3939902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1FA4D5B8-49B2-4AB3-B509-D4A368694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BB98F6-0053-4AF5-BD7E-21EFC6410D36}"/>
              </a:ext>
            </a:extLst>
          </p:cNvPr>
          <p:cNvSpPr/>
          <p:nvPr/>
        </p:nvSpPr>
        <p:spPr>
          <a:xfrm>
            <a:off x="3505018" y="3158846"/>
            <a:ext cx="1088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 Why CML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31E533-B2D4-4558-AA98-F4DC6F9F2820}"/>
              </a:ext>
            </a:extLst>
          </p:cNvPr>
          <p:cNvSpPr/>
          <p:nvPr/>
        </p:nvSpPr>
        <p:spPr>
          <a:xfrm>
            <a:off x="3505018" y="3540487"/>
            <a:ext cx="11432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 Discussion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6269" y="198012"/>
            <a:ext cx="2048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Introduction - Flow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5016" y="967328"/>
            <a:ext cx="8032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1.</a:t>
            </a:r>
            <a:r>
              <a:rPr lang="ko-KR" altLang="en-US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Focused on 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specific</a:t>
            </a:r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rating each user</a:t>
            </a:r>
            <a:endParaRPr lang="ko-KR" altLang="en-US" sz="170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F5CF4C-CBCB-48F5-BE8D-83C9566D778B}"/>
              </a:ext>
            </a:extLst>
          </p:cNvPr>
          <p:cNvSpPr txBox="1"/>
          <p:nvPr/>
        </p:nvSpPr>
        <p:spPr>
          <a:xfrm>
            <a:off x="122609" y="2108596"/>
            <a:ext cx="55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2. Consider the 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Implicit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itchFamily="18" charset="-127"/>
                <a:ea typeface="-윤고딕340" pitchFamily="18" charset="-127"/>
              </a:rPr>
              <a:t> 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feedback</a:t>
            </a:r>
            <a:endParaRPr lang="ko-KR" altLang="en-US" sz="2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4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A3FC6-AEB6-45F8-8B09-3E1DE32903C8}"/>
              </a:ext>
            </a:extLst>
          </p:cNvPr>
          <p:cNvSpPr txBox="1"/>
          <p:nvPr/>
        </p:nvSpPr>
        <p:spPr>
          <a:xfrm>
            <a:off x="4644008" y="863589"/>
            <a:ext cx="24482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/>
              <a:t>4.5? 4.0? </a:t>
            </a:r>
            <a:endParaRPr lang="ko-KR" altLang="en-US" sz="3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77A97-EB58-4C7C-A953-AEBC13057D73}"/>
              </a:ext>
            </a:extLst>
          </p:cNvPr>
          <p:cNvSpPr txBox="1"/>
          <p:nvPr/>
        </p:nvSpPr>
        <p:spPr>
          <a:xfrm>
            <a:off x="98625" y="3208200"/>
            <a:ext cx="55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3. 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Top K</a:t>
            </a:r>
            <a:r>
              <a:rPr lang="en-US" altLang="ko-KR" sz="17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 </a:t>
            </a:r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Recommendation rather than Specific rating</a:t>
            </a:r>
            <a:endParaRPr lang="ko-KR" altLang="en-US" sz="17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40" pitchFamily="18" charset="-127"/>
            </a:endParaRPr>
          </a:p>
        </p:txBody>
      </p:sp>
      <p:pic>
        <p:nvPicPr>
          <p:cNvPr id="24" name="그림 23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2DD9AD56-E2EE-4B85-BEA6-09D81ADD2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1F6536-5EE0-4DDF-BFA8-F928E837BB0B}"/>
              </a:ext>
            </a:extLst>
          </p:cNvPr>
          <p:cNvSpPr txBox="1"/>
          <p:nvPr/>
        </p:nvSpPr>
        <p:spPr>
          <a:xfrm>
            <a:off x="122610" y="4299942"/>
            <a:ext cx="5561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4.  Considering the </a:t>
            </a:r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Similar</a:t>
            </a:r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 Items – learned metric</a:t>
            </a:r>
            <a:endParaRPr lang="ko-KR" altLang="en-US" sz="17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40" pitchFamily="18" charset="-127"/>
            </a:endParaRPr>
          </a:p>
        </p:txBody>
      </p:sp>
      <p:pic>
        <p:nvPicPr>
          <p:cNvPr id="3074" name="Picture 2" descr="D:\HYU\4학년 1학기\여론과 미디어\noun_20477_cc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2"/>
          <a:stretch/>
        </p:blipFill>
        <p:spPr bwMode="auto">
          <a:xfrm>
            <a:off x="5692716" y="1367438"/>
            <a:ext cx="2997209" cy="258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43EDF13-622C-4FE2-8754-95FD04D79BC9}"/>
              </a:ext>
            </a:extLst>
          </p:cNvPr>
          <p:cNvGrpSpPr/>
          <p:nvPr/>
        </p:nvGrpSpPr>
        <p:grpSpPr>
          <a:xfrm>
            <a:off x="4179467" y="3686265"/>
            <a:ext cx="4788024" cy="1009859"/>
            <a:chOff x="3358788" y="3064920"/>
            <a:chExt cx="4788024" cy="100985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3E57085-E0DA-46F0-BCDA-9903D8BFEE07}"/>
                </a:ext>
              </a:extLst>
            </p:cNvPr>
            <p:cNvSpPr/>
            <p:nvPr/>
          </p:nvSpPr>
          <p:spPr>
            <a:xfrm rot="21044542">
              <a:off x="3358788" y="3064920"/>
              <a:ext cx="4788024" cy="1008112"/>
            </a:xfrm>
            <a:prstGeom prst="rect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5D29B4D-7930-45D2-9477-D4D9C730B4C0}"/>
                </a:ext>
              </a:extLst>
            </p:cNvPr>
            <p:cNvSpPr txBox="1"/>
            <p:nvPr/>
          </p:nvSpPr>
          <p:spPr>
            <a:xfrm rot="21044542">
              <a:off x="3604762" y="3151449"/>
              <a:ext cx="4320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Arial Black" panose="020B0A04020102020204" pitchFamily="34" charset="0"/>
                  <a:ea typeface="-윤고딕340" pitchFamily="18" charset="-127"/>
                </a:rPr>
                <a:t>Drawback</a:t>
              </a:r>
              <a:endParaRPr lang="ko-KR" altLang="en-US" sz="54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Arial Black" panose="020B0A04020102020204" pitchFamily="34" charset="0"/>
                <a:ea typeface="-윤고딕34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  <p:bldP spid="12" grpId="0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2" y="204299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Introduction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1B65E9-F38E-4689-8D80-1772B6AA133D}"/>
              </a:ext>
            </a:extLst>
          </p:cNvPr>
          <p:cNvSpPr txBox="1"/>
          <p:nvPr/>
        </p:nvSpPr>
        <p:spPr>
          <a:xfrm>
            <a:off x="236262" y="771550"/>
            <a:ext cx="58479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 Implicit Feedback  Drawback</a:t>
            </a:r>
            <a:endParaRPr lang="ko-KR" altLang="en-US" sz="25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4BE265-1C6C-47F5-BD4C-A33DA695771C}"/>
              </a:ext>
            </a:extLst>
          </p:cNvPr>
          <p:cNvSpPr txBox="1"/>
          <p:nvPr/>
        </p:nvSpPr>
        <p:spPr>
          <a:xfrm>
            <a:off x="379677" y="1900854"/>
            <a:ext cx="55610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1.   Only </a:t>
            </a:r>
            <a:r>
              <a:rPr lang="en-US" altLang="ko-KR" sz="2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Positive</a:t>
            </a:r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 Feedback</a:t>
            </a:r>
            <a:endParaRPr lang="ko-KR" altLang="en-US" sz="2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40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CB04BE-4523-4D8E-B422-CF11658DCDA6}"/>
              </a:ext>
            </a:extLst>
          </p:cNvPr>
          <p:cNvSpPr txBox="1"/>
          <p:nvPr/>
        </p:nvSpPr>
        <p:spPr>
          <a:xfrm>
            <a:off x="395536" y="3003798"/>
            <a:ext cx="84249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Don’t Know If </a:t>
            </a:r>
            <a:r>
              <a:rPr lang="en-US" altLang="ko-KR" sz="2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Negative</a:t>
            </a:r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 feedback or </a:t>
            </a:r>
            <a:r>
              <a:rPr lang="en-US" altLang="ko-KR" sz="21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Unknown</a:t>
            </a:r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 item                            </a:t>
            </a:r>
            <a:endParaRPr lang="ko-KR" altLang="en-US" sz="2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2" y="204299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Introduction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1B65E9-F38E-4689-8D80-1772B6AA133D}"/>
              </a:ext>
            </a:extLst>
          </p:cNvPr>
          <p:cNvSpPr txBox="1"/>
          <p:nvPr/>
        </p:nvSpPr>
        <p:spPr>
          <a:xfrm>
            <a:off x="209332" y="771550"/>
            <a:ext cx="54878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 </a:t>
            </a:r>
            <a:r>
              <a:rPr lang="en-US" altLang="ko-KR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Weighted Regularized Matrix Factorization</a:t>
            </a:r>
            <a:endParaRPr lang="ko-KR" altLang="en-US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 descr="텍스트, 화면, 시청이(가) 표시된 사진&#10;&#10;자동 생성된 설명">
            <a:extLst>
              <a:ext uri="{FF2B5EF4-FFF2-40B4-BE49-F238E27FC236}">
                <a16:creationId xmlns:a16="http://schemas.microsoft.com/office/drawing/2014/main" id="{70CDC990-ECFB-46C8-9487-FF77AAF9E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27758"/>
            <a:ext cx="4476980" cy="7048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2C2913-90A0-4F2F-9200-82FE1598FA12}"/>
              </a:ext>
            </a:extLst>
          </p:cNvPr>
          <p:cNvSpPr txBox="1"/>
          <p:nvPr/>
        </p:nvSpPr>
        <p:spPr>
          <a:xfrm>
            <a:off x="185605" y="2951484"/>
            <a:ext cx="54878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 </a:t>
            </a:r>
            <a:r>
              <a:rPr lang="en-US" altLang="ko-KR" sz="17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Bayesian Personalized Ranking </a:t>
            </a:r>
            <a:endParaRPr lang="ko-KR" altLang="en-US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868A6E-8090-412C-A169-96D544AC9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794299"/>
            <a:ext cx="4781796" cy="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2" y="204299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Background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1B65E9-F38E-4689-8D80-1772B6AA133D}"/>
              </a:ext>
            </a:extLst>
          </p:cNvPr>
          <p:cNvSpPr txBox="1"/>
          <p:nvPr/>
        </p:nvSpPr>
        <p:spPr>
          <a:xfrm>
            <a:off x="236262" y="771550"/>
            <a:ext cx="3456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 Metric</a:t>
            </a:r>
            <a:r>
              <a:rPr lang="ko-KR" altLang="en-US" sz="25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5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Learning</a:t>
            </a:r>
            <a:endParaRPr lang="ko-KR" altLang="en-US" sz="25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B751CE-3DAD-4DCF-810A-8240380C8E0F}"/>
              </a:ext>
            </a:extLst>
          </p:cNvPr>
          <p:cNvSpPr txBox="1"/>
          <p:nvPr/>
        </p:nvSpPr>
        <p:spPr>
          <a:xfrm>
            <a:off x="236262" y="1527758"/>
            <a:ext cx="48397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a typeface="-윤고딕340" pitchFamily="18" charset="-127"/>
              </a:rPr>
              <a:t>-  To represent the distance between Object</a:t>
            </a:r>
            <a:endParaRPr lang="ko-KR" altLang="en-US" sz="2000" b="1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a typeface="-윤고딕340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5340F85-E16D-4D15-AD87-5606D38DEB5C}"/>
              </a:ext>
            </a:extLst>
          </p:cNvPr>
          <p:cNvGrpSpPr/>
          <p:nvPr/>
        </p:nvGrpSpPr>
        <p:grpSpPr>
          <a:xfrm>
            <a:off x="3131840" y="2189684"/>
            <a:ext cx="4685197" cy="2626404"/>
            <a:chOff x="3131840" y="2158255"/>
            <a:chExt cx="4685197" cy="262640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B94E604-44FB-4D07-9B55-DF896EC23C94}"/>
                </a:ext>
              </a:extLst>
            </p:cNvPr>
            <p:cNvGrpSpPr/>
            <p:nvPr/>
          </p:nvGrpSpPr>
          <p:grpSpPr>
            <a:xfrm>
              <a:off x="3131840" y="2158255"/>
              <a:ext cx="3888432" cy="2626404"/>
              <a:chOff x="3491880" y="1241490"/>
              <a:chExt cx="4824536" cy="3347466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3211F49A-220D-4DCB-B6C1-F5B0AB85B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2672235"/>
                <a:ext cx="1152128" cy="1152128"/>
              </a:xfrm>
              <a:prstGeom prst="rect">
                <a:avLst/>
              </a:prstGeom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95A95EE-7C8C-4AE5-B056-5DF5870AD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0312" y="1241490"/>
                <a:ext cx="936104" cy="93610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0DC3CA9C-C058-4B6A-9BF2-C1E3C947E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7767" y="3796868"/>
                <a:ext cx="792088" cy="792088"/>
              </a:xfrm>
              <a:prstGeom prst="rect">
                <a:avLst/>
              </a:prstGeom>
            </p:spPr>
          </p:pic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5CDEAB33-D09B-4FDC-8783-86C5149AAB91}"/>
                  </a:ext>
                </a:extLst>
              </p:cNvPr>
              <p:cNvCxnSpPr>
                <a:stCxn id="19" idx="3"/>
                <a:endCxn id="3" idx="1"/>
              </p:cNvCxnSpPr>
              <p:nvPr/>
            </p:nvCxnSpPr>
            <p:spPr>
              <a:xfrm flipV="1">
                <a:off x="4644008" y="1709542"/>
                <a:ext cx="2736304" cy="15387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B63DF3F3-55BB-46A2-A509-683BEAF011B8}"/>
                  </a:ext>
                </a:extLst>
              </p:cNvPr>
              <p:cNvCxnSpPr>
                <a:cxnSpLocks/>
                <a:stCxn id="19" idx="3"/>
                <a:endCxn id="15" idx="1"/>
              </p:cNvCxnSpPr>
              <p:nvPr/>
            </p:nvCxnSpPr>
            <p:spPr>
              <a:xfrm>
                <a:off x="4644008" y="3248299"/>
                <a:ext cx="1633759" cy="9446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9460A49-9DA2-43D7-B566-5E1FA53B2C87}"/>
                      </a:ext>
                    </a:extLst>
                  </p:cNvPr>
                  <p:cNvSpPr txBox="1"/>
                  <p:nvPr/>
                </p:nvSpPr>
                <p:spPr>
                  <a:xfrm>
                    <a:off x="5191990" y="3843445"/>
                    <a:ext cx="676154" cy="5589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b="0" i="1" smtClean="0">
                                  <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고딕 ExtraBold" panose="020D09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500" b="0" i="1" smtClean="0">
                                  <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고딕 ExtraBold" panose="020D0904000000000000" pitchFamily="50" charset="-127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2500" b="0" i="1" smtClean="0">
                                      <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500" b="0" i="1" smtClean="0">
                                      <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𝑗</m:t>
                                  </m:r>
                                </m:e>
                                <m:sup/>
                              </m:sSup>
                            </m:sub>
                          </m:sSub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9460A49-9DA2-43D7-B566-5E1FA53B2C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1990" y="3843445"/>
                    <a:ext cx="676154" cy="5589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05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42E9AA4-766F-4D7B-ACB8-416390AFC042}"/>
                      </a:ext>
                    </a:extLst>
                  </p:cNvPr>
                  <p:cNvSpPr txBox="1"/>
                  <p:nvPr/>
                </p:nvSpPr>
                <p:spPr>
                  <a:xfrm>
                    <a:off x="5475022" y="1898126"/>
                    <a:ext cx="676154" cy="5133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b="0" i="1" smtClean="0">
                                  <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고딕 ExtraBold" panose="020D09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500" b="0" i="1" smtClean="0">
                                  <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고딕 ExtraBold" panose="020D0904000000000000" pitchFamily="50" charset="-127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2500" b="0" i="1" smtClean="0">
                                      <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500" b="0" i="1" smtClean="0">
                                      <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𝑖</m:t>
                                  </m:r>
                                </m:e>
                                <m:sup/>
                              </m:sSup>
                            </m:sub>
                          </m:sSub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42E9AA4-766F-4D7B-ACB8-416390AFC0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5022" y="1898126"/>
                    <a:ext cx="676154" cy="5133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81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BE46431-84E1-49BD-90E6-99101BA6DFCE}"/>
                    </a:ext>
                  </a:extLst>
                </p:cNvPr>
                <p:cNvSpPr txBox="1"/>
                <p:nvPr/>
              </p:nvSpPr>
              <p:spPr>
                <a:xfrm>
                  <a:off x="7456997" y="2480335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BE46431-84E1-49BD-90E6-99101BA6DF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6997" y="2480335"/>
                  <a:ext cx="36004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DD5655E-1976-4955-8B27-4BC0D7D23F2C}"/>
                    </a:ext>
                  </a:extLst>
                </p:cNvPr>
                <p:cNvSpPr txBox="1"/>
                <p:nvPr/>
              </p:nvSpPr>
              <p:spPr>
                <a:xfrm>
                  <a:off x="6559407" y="4373915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DD5655E-1976-4955-8B27-4BC0D7D23F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9407" y="4373915"/>
                  <a:ext cx="36004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7063FFC-DFE6-4D37-8404-53F796547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574" y="4009179"/>
              <a:ext cx="710668" cy="673073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DE9D255-D1C4-46F1-976B-525D4E5C7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72" y="2158255"/>
              <a:ext cx="574767" cy="5747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23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2" y="204299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Background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1B65E9-F38E-4689-8D80-1772B6AA133D}"/>
              </a:ext>
            </a:extLst>
          </p:cNvPr>
          <p:cNvSpPr txBox="1"/>
          <p:nvPr/>
        </p:nvSpPr>
        <p:spPr>
          <a:xfrm>
            <a:off x="236262" y="771550"/>
            <a:ext cx="34563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•  Metric</a:t>
            </a:r>
            <a:r>
              <a:rPr lang="ko-KR" altLang="en-US" sz="25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500" dirty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Learning</a:t>
            </a:r>
            <a:endParaRPr lang="ko-KR" altLang="en-US" sz="25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4468D2-E0CB-460A-8AEA-1D226BA31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07862"/>
            <a:ext cx="7245702" cy="30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1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Model Explanation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pic>
        <p:nvPicPr>
          <p:cNvPr id="3" name="그림 2" descr="텍스트, 손목시계, 밤하늘이(가) 표시된 사진&#10;&#10;자동 생성된 설명">
            <a:extLst>
              <a:ext uri="{FF2B5EF4-FFF2-40B4-BE49-F238E27FC236}">
                <a16:creationId xmlns:a16="http://schemas.microsoft.com/office/drawing/2014/main" id="{8D40BD1F-D2B2-47FB-BC7C-FD8037DD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8" y="525485"/>
            <a:ext cx="2419474" cy="673135"/>
          </a:xfrm>
          <a:prstGeom prst="rect">
            <a:avLst/>
          </a:prstGeom>
        </p:spPr>
      </p:pic>
      <p:pic>
        <p:nvPicPr>
          <p:cNvPr id="5" name="그림 4" descr="텍스트, 손목시계, 시청, 게이지이(가) 표시된 사진&#10;&#10;자동 생성된 설명">
            <a:extLst>
              <a:ext uri="{FF2B5EF4-FFF2-40B4-BE49-F238E27FC236}">
                <a16:creationId xmlns:a16="http://schemas.microsoft.com/office/drawing/2014/main" id="{280098CA-0F02-4C39-B06C-5E17A3C82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80977"/>
            <a:ext cx="4369025" cy="6477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79A18C-8291-482E-80AB-3787CCF8508B}"/>
              </a:ext>
            </a:extLst>
          </p:cNvPr>
          <p:cNvCxnSpPr>
            <a:cxnSpLocks/>
          </p:cNvCxnSpPr>
          <p:nvPr/>
        </p:nvCxnSpPr>
        <p:spPr>
          <a:xfrm>
            <a:off x="1145434" y="1198620"/>
            <a:ext cx="64509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6C34A1-6EF6-49D5-B988-FBCCCF1F303C}"/>
              </a:ext>
            </a:extLst>
          </p:cNvPr>
          <p:cNvSpPr txBox="1"/>
          <p:nvPr/>
        </p:nvSpPr>
        <p:spPr>
          <a:xfrm>
            <a:off x="1289450" y="1687090"/>
            <a:ext cx="40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F815E8-4E39-4174-8433-671622108EB2}"/>
              </a:ext>
            </a:extLst>
          </p:cNvPr>
          <p:cNvGrpSpPr/>
          <p:nvPr/>
        </p:nvGrpSpPr>
        <p:grpSpPr>
          <a:xfrm>
            <a:off x="1032095" y="2457191"/>
            <a:ext cx="3186921" cy="2388980"/>
            <a:chOff x="3131840" y="1930356"/>
            <a:chExt cx="4231773" cy="309342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E8FA4A3-5B8F-4259-8383-7B3510E88DF5}"/>
                </a:ext>
              </a:extLst>
            </p:cNvPr>
            <p:cNvGrpSpPr/>
            <p:nvPr/>
          </p:nvGrpSpPr>
          <p:grpSpPr>
            <a:xfrm>
              <a:off x="3131840" y="2158255"/>
              <a:ext cx="3888432" cy="2706196"/>
              <a:chOff x="3491880" y="1241490"/>
              <a:chExt cx="4824536" cy="3449165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A1739A2-A614-4456-BECA-91764CD7F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880" y="2672235"/>
                <a:ext cx="1152128" cy="1152128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45D5181C-D726-4565-9857-098FDBF56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0312" y="1241490"/>
                <a:ext cx="936104" cy="93610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767DB712-0A33-48D0-B4E8-91DBA4E1D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7767" y="3796868"/>
                <a:ext cx="792088" cy="792088"/>
              </a:xfrm>
              <a:prstGeom prst="rect">
                <a:avLst/>
              </a:prstGeom>
            </p:spPr>
          </p:pic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AB1124CD-3030-4FF6-A89E-6F667D6848E0}"/>
                  </a:ext>
                </a:extLst>
              </p:cNvPr>
              <p:cNvCxnSpPr>
                <a:stCxn id="37" idx="3"/>
                <a:endCxn id="38" idx="1"/>
              </p:cNvCxnSpPr>
              <p:nvPr/>
            </p:nvCxnSpPr>
            <p:spPr>
              <a:xfrm flipV="1">
                <a:off x="4644008" y="1709542"/>
                <a:ext cx="2736304" cy="15387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0951D792-3F2C-491F-B58C-A6587515DB09}"/>
                  </a:ext>
                </a:extLst>
              </p:cNvPr>
              <p:cNvCxnSpPr>
                <a:cxnSpLocks/>
                <a:stCxn id="37" idx="3"/>
                <a:endCxn id="39" idx="1"/>
              </p:cNvCxnSpPr>
              <p:nvPr/>
            </p:nvCxnSpPr>
            <p:spPr>
              <a:xfrm>
                <a:off x="4644008" y="3248299"/>
                <a:ext cx="1633759" cy="94461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E4B7BFD-E2DB-42EE-B5BB-90BD8FA1BCBB}"/>
                      </a:ext>
                    </a:extLst>
                  </p:cNvPr>
                  <p:cNvSpPr txBox="1"/>
                  <p:nvPr/>
                </p:nvSpPr>
                <p:spPr>
                  <a:xfrm>
                    <a:off x="5191989" y="3843444"/>
                    <a:ext cx="676154" cy="8472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b="0" i="1" smtClean="0">
                                  <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고딕 ExtraBold" panose="020D09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500" b="0" i="1" smtClean="0">
                                  <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고딕 ExtraBold" panose="020D0904000000000000" pitchFamily="50" charset="-127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2500" b="0" i="1" smtClean="0">
                                      <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500" b="0" i="1" smtClean="0">
                                      <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𝑘</m:t>
                                  </m:r>
                                </m:e>
                                <m:sup/>
                              </m:sSup>
                            </m:sub>
                          </m:sSub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E4B7BFD-E2DB-42EE-B5BB-90BD8FA1BC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1989" y="3843444"/>
                    <a:ext cx="676154" cy="8472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49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15794D2-96D1-480A-B065-1DF224CDE696}"/>
                      </a:ext>
                    </a:extLst>
                  </p:cNvPr>
                  <p:cNvSpPr txBox="1"/>
                  <p:nvPr/>
                </p:nvSpPr>
                <p:spPr>
                  <a:xfrm>
                    <a:off x="5191989" y="1664249"/>
                    <a:ext cx="676154" cy="51334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b="0" i="1" smtClean="0">
                                  <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고딕 ExtraBold" panose="020D0904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500" b="0" i="1" smtClean="0">
                                  <a:ln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  <a:alpha val="10000"/>
                                      </a:schemeClr>
                                    </a:solidFill>
                                  </a:ln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나눔고딕 ExtraBold" panose="020D0904000000000000" pitchFamily="50" charset="-127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2500" b="0" i="1" smtClean="0">
                                      <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2500" b="0" i="1" smtClean="0">
                                      <a:ln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  <a:alpha val="10000"/>
                                          </a:schemeClr>
                                        </a:solidFill>
                                      </a:ln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나눔고딕 ExtraBold" panose="020D0904000000000000" pitchFamily="50" charset="-127"/>
                                    </a:rPr>
                                    <m:t>𝑖</m:t>
                                  </m:r>
                                </m:e>
                                <m:sup/>
                              </m:sSup>
                            </m:sub>
                          </m:sSub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615794D2-96D1-480A-B065-1DF224CDE6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91989" y="1664249"/>
                    <a:ext cx="676154" cy="5133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294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B44DA2-9B06-436F-BF3E-4B0C77E6DB4C}"/>
                    </a:ext>
                  </a:extLst>
                </p:cNvPr>
                <p:cNvSpPr txBox="1"/>
                <p:nvPr/>
              </p:nvSpPr>
              <p:spPr>
                <a:xfrm>
                  <a:off x="7003573" y="2629780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1B44DA2-9B06-436F-BF3E-4B0C77E6D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3573" y="2629780"/>
                  <a:ext cx="36004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A45DB5F-9E9A-4625-84CB-F6C5123D760B}"/>
                    </a:ext>
                  </a:extLst>
                </p:cNvPr>
                <p:cNvSpPr txBox="1"/>
                <p:nvPr/>
              </p:nvSpPr>
              <p:spPr>
                <a:xfrm>
                  <a:off x="5968773" y="4545540"/>
                  <a:ext cx="360040" cy="4782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A45DB5F-9E9A-4625-84CB-F6C5123D76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8773" y="4545540"/>
                  <a:ext cx="360040" cy="478238"/>
                </a:xfrm>
                <a:prstGeom prst="rect">
                  <a:avLst/>
                </a:prstGeom>
                <a:blipFill>
                  <a:blip r:embed="rId11"/>
                  <a:stretch>
                    <a:fillRect r="-1363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195EE5B-5883-4B11-916C-9489DE30C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447" y="1930356"/>
              <a:ext cx="389962" cy="36933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958E64F-FC96-4700-9818-4C8BD7206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772" y="4052589"/>
              <a:ext cx="336990" cy="3369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05CACB-3382-4C08-80F1-EA682AC43CB1}"/>
                  </a:ext>
                </a:extLst>
              </p:cNvPr>
              <p:cNvSpPr txBox="1"/>
              <p:nvPr/>
            </p:nvSpPr>
            <p:spPr>
              <a:xfrm>
                <a:off x="4943564" y="2633192"/>
                <a:ext cx="2759767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/>
                        </m:sSup>
                      </m:sub>
                    </m:sSub>
                  </m:oMath>
                </a14:m>
                <a:r>
                  <a:rPr lang="en-US" altLang="ko-KR" dirty="0"/>
                  <a:t>=7,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/>
                        </m:sSup>
                      </m:sub>
                    </m:sSub>
                  </m:oMath>
                </a14:m>
                <a:r>
                  <a:rPr lang="en-US" altLang="ko-KR" dirty="0"/>
                  <a:t>=3,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05CACB-3382-4C08-80F1-EA682AC43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564" y="2633192"/>
                <a:ext cx="2759767" cy="396775"/>
              </a:xfrm>
              <a:prstGeom prst="rect">
                <a:avLst/>
              </a:prstGeom>
              <a:blipFill>
                <a:blip r:embed="rId14"/>
                <a:stretch>
                  <a:fillRect t="-10769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7DA893-6BD7-43C3-9687-46AFA455414F}"/>
                  </a:ext>
                </a:extLst>
              </p:cNvPr>
              <p:cNvSpPr txBox="1"/>
              <p:nvPr/>
            </p:nvSpPr>
            <p:spPr>
              <a:xfrm>
                <a:off x="4943563" y="3738574"/>
                <a:ext cx="2759767" cy="39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/>
                        </m:sSup>
                      </m:sub>
                    </m:sSub>
                  </m:oMath>
                </a14:m>
                <a:r>
                  <a:rPr lang="en-US" altLang="ko-KR" dirty="0"/>
                  <a:t>=7,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/>
                        </m:sSup>
                      </m:sub>
                    </m:sSub>
                  </m:oMath>
                </a14:m>
                <a:r>
                  <a:rPr lang="en-US" altLang="ko-KR" dirty="0"/>
                  <a:t>=3,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7DA893-6BD7-43C3-9687-46AFA4554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563" y="3738574"/>
                <a:ext cx="2759767" cy="396775"/>
              </a:xfrm>
              <a:prstGeom prst="rect">
                <a:avLst/>
              </a:prstGeom>
              <a:blipFill>
                <a:blip r:embed="rId15"/>
                <a:stretch>
                  <a:fillRect t="-9231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1359A16-EFEC-4F3E-8274-77465077E4F7}"/>
              </a:ext>
            </a:extLst>
          </p:cNvPr>
          <p:cNvSpPr/>
          <p:nvPr/>
        </p:nvSpPr>
        <p:spPr>
          <a:xfrm>
            <a:off x="7578908" y="2742418"/>
            <a:ext cx="360040" cy="164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46805D-A2A5-4D94-958A-ED361358A6BA}"/>
                  </a:ext>
                </a:extLst>
              </p:cNvPr>
              <p:cNvSpPr txBox="1"/>
              <p:nvPr/>
            </p:nvSpPr>
            <p:spPr>
              <a:xfrm>
                <a:off x="7938948" y="2628008"/>
                <a:ext cx="899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46805D-A2A5-4D94-958A-ED361358A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948" y="2628008"/>
                <a:ext cx="89935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FA1C72-C9C6-4134-A172-D24639D12976}"/>
                  </a:ext>
                </a:extLst>
              </p:cNvPr>
              <p:cNvSpPr txBox="1"/>
              <p:nvPr/>
            </p:nvSpPr>
            <p:spPr>
              <a:xfrm>
                <a:off x="7938948" y="3766017"/>
                <a:ext cx="899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FA1C72-C9C6-4134-A172-D24639D12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948" y="3766017"/>
                <a:ext cx="89935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B2F7D931-866F-4323-A17B-6F7E06BA5BD9}"/>
              </a:ext>
            </a:extLst>
          </p:cNvPr>
          <p:cNvSpPr/>
          <p:nvPr/>
        </p:nvSpPr>
        <p:spPr>
          <a:xfrm>
            <a:off x="7596336" y="3862380"/>
            <a:ext cx="360040" cy="164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4" grpId="0"/>
      <p:bldP spid="15" grpId="0" animBg="1"/>
      <p:bldP spid="45" grpId="0"/>
      <p:bldP spid="46" grpId="0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각 삼각형 21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24" name="직사각형 2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각 삼각형 2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09331" y="204299"/>
            <a:ext cx="1872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a typeface="-윤고딕350" pitchFamily="18" charset="-127"/>
              </a:rPr>
              <a:t>Model Explanation</a:t>
            </a:r>
            <a:endParaRPr lang="ko-KR" altLang="en-US" sz="11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a typeface="-윤고딕350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텍스트, 식탁용기구, 플레이트, 접시이(가) 표시된 사진&#10;&#10;자동 생성된 설명">
            <a:extLst>
              <a:ext uri="{FF2B5EF4-FFF2-40B4-BE49-F238E27FC236}">
                <a16:creationId xmlns:a16="http://schemas.microsoft.com/office/drawing/2014/main" id="{A35C0F4B-072F-4399-9944-25EFBC729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73" y="4299942"/>
            <a:ext cx="1644735" cy="704886"/>
          </a:xfrm>
          <a:prstGeom prst="rect">
            <a:avLst/>
          </a:prstGeom>
        </p:spPr>
      </p:pic>
      <p:pic>
        <p:nvPicPr>
          <p:cNvPr id="3" name="그림 2" descr="텍스트, 손목시계, 밤하늘이(가) 표시된 사진&#10;&#10;자동 생성된 설명">
            <a:extLst>
              <a:ext uri="{FF2B5EF4-FFF2-40B4-BE49-F238E27FC236}">
                <a16:creationId xmlns:a16="http://schemas.microsoft.com/office/drawing/2014/main" id="{8D40BD1F-D2B2-47FB-BC7C-FD8037DD3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478" y="525485"/>
            <a:ext cx="2419474" cy="673135"/>
          </a:xfrm>
          <a:prstGeom prst="rect">
            <a:avLst/>
          </a:prstGeom>
        </p:spPr>
      </p:pic>
      <p:pic>
        <p:nvPicPr>
          <p:cNvPr id="5" name="그림 4" descr="텍스트, 손목시계, 시청, 게이지이(가) 표시된 사진&#10;&#10;자동 생성된 설명">
            <a:extLst>
              <a:ext uri="{FF2B5EF4-FFF2-40B4-BE49-F238E27FC236}">
                <a16:creationId xmlns:a16="http://schemas.microsoft.com/office/drawing/2014/main" id="{280098CA-0F02-4C39-B06C-5E17A3C82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00088"/>
            <a:ext cx="4369025" cy="6477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79A18C-8291-482E-80AB-3787CCF8508B}"/>
              </a:ext>
            </a:extLst>
          </p:cNvPr>
          <p:cNvCxnSpPr>
            <a:cxnSpLocks/>
          </p:cNvCxnSpPr>
          <p:nvPr/>
        </p:nvCxnSpPr>
        <p:spPr>
          <a:xfrm>
            <a:off x="1145434" y="1198620"/>
            <a:ext cx="64509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CDDCD7-97D1-47C2-A561-FF30F9288DF8}"/>
              </a:ext>
            </a:extLst>
          </p:cNvPr>
          <p:cNvGrpSpPr/>
          <p:nvPr/>
        </p:nvGrpSpPr>
        <p:grpSpPr>
          <a:xfrm>
            <a:off x="467544" y="2331637"/>
            <a:ext cx="6552728" cy="770097"/>
            <a:chOff x="1145434" y="2339092"/>
            <a:chExt cx="7903699" cy="75579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EBF667D-2E92-42F9-B5BB-DA81CD55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5434" y="2339092"/>
              <a:ext cx="6487534" cy="48775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1EC2D-4044-40A7-85D2-9C50D5BEBF9E}"/>
                </a:ext>
              </a:extLst>
            </p:cNvPr>
            <p:cNvSpPr txBox="1"/>
            <p:nvPr/>
          </p:nvSpPr>
          <p:spPr>
            <a:xfrm>
              <a:off x="5256842" y="2879445"/>
              <a:ext cx="379229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hlinkClick r:id="rId6"/>
                </a:rPr>
                <a:t>http://ethen8181.github.io/machine-learning/recsys/5_warp.html</a:t>
              </a:r>
              <a:endParaRPr lang="ko-KR" altLang="en-US" sz="800" dirty="0"/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1DA2E89C-6D39-4829-AEC7-9318996BF5DB}"/>
              </a:ext>
            </a:extLst>
          </p:cNvPr>
          <p:cNvCxnSpPr/>
          <p:nvPr/>
        </p:nvCxnSpPr>
        <p:spPr>
          <a:xfrm>
            <a:off x="4301215" y="2643758"/>
            <a:ext cx="15449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6925505-FE88-4880-81D9-DAE824E7E417}"/>
              </a:ext>
            </a:extLst>
          </p:cNvPr>
          <p:cNvGrpSpPr/>
          <p:nvPr/>
        </p:nvGrpSpPr>
        <p:grpSpPr>
          <a:xfrm>
            <a:off x="2801618" y="2280847"/>
            <a:ext cx="4794718" cy="2474891"/>
            <a:chOff x="2177979" y="2427734"/>
            <a:chExt cx="4028203" cy="23709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766B9E7-44A8-4E7D-BD58-8651EE9E9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979" y="2427734"/>
              <a:ext cx="4028203" cy="2370992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C65B81BB-DE0A-4774-B4A3-345F586C7059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2859782"/>
              <a:ext cx="0" cy="9361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FF14391-E7BF-4BD8-8315-86A297DCA7FC}"/>
                </a:ext>
              </a:extLst>
            </p:cNvPr>
            <p:cNvCxnSpPr>
              <a:cxnSpLocks/>
            </p:cNvCxnSpPr>
            <p:nvPr/>
          </p:nvCxnSpPr>
          <p:spPr>
            <a:xfrm>
              <a:off x="3491880" y="3651870"/>
              <a:ext cx="0" cy="38302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51BA5FB-7A4C-486D-A6BE-CD129FDAA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232" y="1574618"/>
            <a:ext cx="2286117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9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4077</TotalTime>
  <Words>350</Words>
  <Application>Microsoft Office PowerPoint</Application>
  <PresentationFormat>화면 슬라이드 쇼(16:9)</PresentationFormat>
  <Paragraphs>83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Cambria Math</vt:lpstr>
      <vt:lpstr>나눔고딕 ExtraBold</vt:lpstr>
      <vt:lpstr>-윤고딕350</vt:lpstr>
      <vt:lpstr>맑은 고딕</vt:lpstr>
      <vt:lpstr>-윤고딕340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KIBUM KIM</cp:lastModifiedBy>
  <cp:revision>249</cp:revision>
  <dcterms:created xsi:type="dcterms:W3CDTF">2014-11-28T13:21:41Z</dcterms:created>
  <dcterms:modified xsi:type="dcterms:W3CDTF">2021-01-16T10:43:44Z</dcterms:modified>
</cp:coreProperties>
</file>